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3"/>
  </p:notesMasterIdLst>
  <p:sldIdLst>
    <p:sldId id="256" r:id="rId2"/>
    <p:sldId id="257" r:id="rId3"/>
    <p:sldId id="268" r:id="rId4"/>
    <p:sldId id="260" r:id="rId5"/>
    <p:sldId id="267" r:id="rId6"/>
    <p:sldId id="271" r:id="rId7"/>
    <p:sldId id="273" r:id="rId8"/>
    <p:sldId id="262" r:id="rId9"/>
    <p:sldId id="270" r:id="rId10"/>
    <p:sldId id="272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машний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101B"/>
    <a:srgbClr val="CCB26B"/>
    <a:srgbClr val="DFCA81"/>
    <a:srgbClr val="D7C079"/>
    <a:srgbClr val="73141C"/>
    <a:srgbClr val="866F2E"/>
    <a:srgbClr val="984807"/>
    <a:srgbClr val="FF3399"/>
    <a:srgbClr val="C6AA67"/>
    <a:srgbClr val="D8C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 autoAdjust="0"/>
    <p:restoredTop sz="96115" autoAdjust="0"/>
  </p:normalViewPr>
  <p:slideViewPr>
    <p:cSldViewPr>
      <p:cViewPr>
        <p:scale>
          <a:sx n="90" d="100"/>
          <a:sy n="90" d="100"/>
        </p:scale>
        <p:origin x="-56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5B61-C018-4834-A906-831B8B5D2CF6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2A7A9-2E9D-4AED-A0E0-E88B43989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6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2A7A9-2E9D-4AED-A0E0-E88B439893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8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2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9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5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62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2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0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1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72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8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6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6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F5712-2AAE-43D2-B26A-A10A63635598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CF43A-940E-447A-B5DD-689628EB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58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svg"/><Relationship Id="rId7" Type="http://schemas.openxmlformats.org/officeDocument/2006/relationships/image" Target="../media/image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6.svg"/><Relationship Id="rId5" Type="http://schemas.openxmlformats.org/officeDocument/2006/relationships/image" Target="../media/image14.sv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61E90B7-8A94-4AFA-9812-04C30D5BBF10}"/>
              </a:ext>
            </a:extLst>
          </p:cNvPr>
          <p:cNvSpPr/>
          <p:nvPr/>
        </p:nvSpPr>
        <p:spPr>
          <a:xfrm>
            <a:off x="-8890" y="0"/>
            <a:ext cx="12200890" cy="6866890"/>
          </a:xfrm>
          <a:prstGeom prst="rect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5" name="Блок-схема: сохранённые данные 8">
            <a:extLst>
              <a:ext uri="{FF2B5EF4-FFF2-40B4-BE49-F238E27FC236}">
                <a16:creationId xmlns="" xmlns:a16="http://schemas.microsoft.com/office/drawing/2014/main" id="{C71B7A5E-08A7-4DEE-A518-8573EA02F2AD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404" y="2168859"/>
            <a:ext cx="6730195" cy="2520279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gradFill>
                  <a:gsLst>
                    <a:gs pos="0">
                      <a:srgbClr val="E2CE84"/>
                    </a:gs>
                    <a:gs pos="100000">
                      <a:srgbClr val="B59354"/>
                    </a:gs>
                  </a:gsLst>
                  <a:lin ang="5400000" scaled="0"/>
                </a:gradFill>
                <a:latin typeface="Calibri" panose="020F0502020204030204" charset="0"/>
                <a:ea typeface="+mn-ea"/>
                <a:cs typeface="Calibri" panose="020F0502020204030204" charset="0"/>
              </a:rPr>
              <a:t>Правила приема</a:t>
            </a:r>
            <a:br>
              <a:rPr lang="ru-RU" sz="2800" b="1" dirty="0">
                <a:gradFill>
                  <a:gsLst>
                    <a:gs pos="0">
                      <a:srgbClr val="E2CE84"/>
                    </a:gs>
                    <a:gs pos="100000">
                      <a:srgbClr val="B59354"/>
                    </a:gs>
                  </a:gsLst>
                  <a:lin ang="5400000" scaled="0"/>
                </a:gradFill>
                <a:latin typeface="Calibri" panose="020F0502020204030204" charset="0"/>
                <a:ea typeface="+mn-ea"/>
                <a:cs typeface="Calibri" panose="020F0502020204030204" charset="0"/>
              </a:rPr>
            </a:br>
            <a:r>
              <a:rPr lang="ru-RU" sz="2800" b="1" dirty="0">
                <a:gradFill>
                  <a:gsLst>
                    <a:gs pos="0">
                      <a:srgbClr val="E2CE84"/>
                    </a:gs>
                    <a:gs pos="100000">
                      <a:srgbClr val="B59354"/>
                    </a:gs>
                  </a:gsLst>
                  <a:lin ang="5400000" scaled="0"/>
                </a:gradFill>
                <a:latin typeface="Calibri" panose="020F0502020204030204" charset="0"/>
                <a:ea typeface="+mn-ea"/>
                <a:cs typeface="Calibri" panose="020F0502020204030204" charset="0"/>
              </a:rPr>
              <a:t>на 2024-2025  учебный год</a:t>
            </a:r>
          </a:p>
        </p:txBody>
      </p:sp>
      <p:pic>
        <p:nvPicPr>
          <p:cNvPr id="6" name="Изображение 5" descr="Золотой">
            <a:extLst>
              <a:ext uri="{FF2B5EF4-FFF2-40B4-BE49-F238E27FC236}">
                <a16:creationId xmlns="" xmlns:a16="http://schemas.microsoft.com/office/drawing/2014/main" id="{71BE4D48-D7B5-483B-8A5D-8CFD714D1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416" y="2694305"/>
            <a:ext cx="334391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2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сохранённые данные 8">
            <a:extLst>
              <a:ext uri="{FF2B5EF4-FFF2-40B4-BE49-F238E27FC236}">
                <a16:creationId xmlns="" xmlns:a16="http://schemas.microsoft.com/office/drawing/2014/main" id="{352D0A65-A7A9-4C70-8822-92A3E58897E5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baseline="300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80" y="1988840"/>
            <a:ext cx="10721230" cy="3096344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Учитывать мнение ребенка при выборе специальности</a:t>
            </a:r>
          </a:p>
          <a:p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Место в рейтинге и поступление не зависит от даты подачи заявления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Предварительный рейтинг можно узнавать начиная с конца июля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     на сайте: </a:t>
            </a:r>
            <a:r>
              <a:rPr lang="en-US" sz="2200" b="1" dirty="0">
                <a:solidFill>
                  <a:srgbClr val="5E101B"/>
                </a:solidFill>
                <a:latin typeface="Bahnschrift Light" panose="020B0502040204020203" pitchFamily="34" charset="0"/>
              </a:rPr>
              <a:t>ktep40</a:t>
            </a:r>
            <a:r>
              <a:rPr lang="ru-RU" sz="2200" b="1" dirty="0">
                <a:solidFill>
                  <a:srgbClr val="5E101B"/>
                </a:solidFill>
                <a:latin typeface="Bahnschrift Light" panose="020B0502040204020203" pitchFamily="34" charset="0"/>
              </a:rPr>
              <a:t>.</a:t>
            </a:r>
            <a:r>
              <a:rPr lang="en-US" sz="2200" b="1" dirty="0" err="1">
                <a:solidFill>
                  <a:srgbClr val="5E101B"/>
                </a:solidFill>
                <a:latin typeface="Bahnschrift Light" panose="020B0502040204020203" pitchFamily="34" charset="0"/>
              </a:rPr>
              <a:t>ru</a:t>
            </a:r>
            <a:r>
              <a:rPr lang="ru-RU" sz="2200" b="1" dirty="0">
                <a:solidFill>
                  <a:srgbClr val="5E101B"/>
                </a:solidFill>
                <a:latin typeface="Bahnschrift Light" panose="020B0502040204020203" pitchFamily="34" charset="0"/>
              </a:rPr>
              <a:t> </a:t>
            </a:r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или по телефону: </a:t>
            </a:r>
            <a:r>
              <a:rPr lang="ru-RU" sz="2200" b="1" dirty="0">
                <a:solidFill>
                  <a:srgbClr val="5E101B"/>
                </a:solidFill>
                <a:latin typeface="Bahnschrift Light" panose="020B0502040204020203" pitchFamily="34" charset="0"/>
              </a:rPr>
              <a:t>73-71-01</a:t>
            </a:r>
          </a:p>
          <a:p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Не ждать последнего дня подачи оригинала аттестата (14 августа) </a:t>
            </a:r>
            <a:endParaRPr lang="en-US" sz="2200" dirty="0">
              <a:solidFill>
                <a:srgbClr val="5E101B"/>
              </a:solidFill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     </a:t>
            </a:r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– если абитуриент находится в первой половине рейтинга</a:t>
            </a:r>
          </a:p>
          <a:p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Подробные правила приема размещены на сайте в</a:t>
            </a:r>
            <a:endParaRPr lang="en-US" sz="2200" dirty="0">
              <a:solidFill>
                <a:srgbClr val="5E101B"/>
              </a:solidFill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    </a:t>
            </a:r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</a:rPr>
              <a:t> разделе Абитуриенту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AE18AD39-1419-4534-85E1-53E310CCEF4E}"/>
              </a:ext>
            </a:extLst>
          </p:cNvPr>
          <p:cNvSpPr txBox="1">
            <a:spLocks/>
          </p:cNvSpPr>
          <p:nvPr/>
        </p:nvSpPr>
        <p:spPr>
          <a:xfrm>
            <a:off x="470280" y="140434"/>
            <a:ext cx="10450256" cy="768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b="1" dirty="0">
                <a:solidFill>
                  <a:srgbClr val="5E101B"/>
                </a:solidFill>
                <a:ea typeface="+mj-ea"/>
                <a:cs typeface="Calibri" panose="020F0502020204030204" charset="0"/>
              </a:rPr>
              <a:t>Особые моменты</a:t>
            </a:r>
            <a:endParaRPr lang="ru-RU" sz="4400" b="1" dirty="0">
              <a:solidFill>
                <a:srgbClr val="5E101B"/>
              </a:solidFill>
              <a:cs typeface="Calibri" panose="020F0502020204030204" charset="0"/>
            </a:endParaRPr>
          </a:p>
        </p:txBody>
      </p:sp>
      <p:pic>
        <p:nvPicPr>
          <p:cNvPr id="9" name="Изображение 5" descr="Золотой">
            <a:extLst>
              <a:ext uri="{FF2B5EF4-FFF2-40B4-BE49-F238E27FC236}">
                <a16:creationId xmlns="" xmlns:a16="http://schemas.microsoft.com/office/drawing/2014/main" id="{DAD49044-4014-4E99-959D-511865211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9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сохранённые данные 8">
            <a:extLst>
              <a:ext uri="{FF2B5EF4-FFF2-40B4-BE49-F238E27FC236}">
                <a16:creationId xmlns="" xmlns:a16="http://schemas.microsoft.com/office/drawing/2014/main" id="{87D38B2E-1B2D-4802-AB2A-38667A1C5059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baseline="300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8CD8B2-A725-4CC1-82A8-888A3D8003D3}"/>
              </a:ext>
            </a:extLst>
          </p:cNvPr>
          <p:cNvSpPr txBox="1"/>
          <p:nvPr/>
        </p:nvSpPr>
        <p:spPr>
          <a:xfrm>
            <a:off x="645350" y="459669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E101B"/>
                </a:solidFill>
                <a:latin typeface="Bahnschrift" panose="020B0502040204020203" pitchFamily="34" charset="0"/>
              </a:rPr>
              <a:t>ktep40.ru</a:t>
            </a:r>
            <a:endParaRPr lang="ru-RU" sz="2400" dirty="0">
              <a:solidFill>
                <a:srgbClr val="5E101B"/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AA7E192-D01D-432C-B0C4-EF0A8BC17297}"/>
              </a:ext>
            </a:extLst>
          </p:cNvPr>
          <p:cNvSpPr txBox="1"/>
          <p:nvPr/>
        </p:nvSpPr>
        <p:spPr>
          <a:xfrm>
            <a:off x="3402778" y="459669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E101B"/>
                </a:solidFill>
                <a:latin typeface="Bahnschrift" panose="020B0502040204020203" pitchFamily="34" charset="0"/>
              </a:rPr>
              <a:t>vk.com/ktep40</a:t>
            </a:r>
            <a:endParaRPr lang="ru-RU" sz="2400" dirty="0">
              <a:solidFill>
                <a:srgbClr val="5E101B"/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64748A5A-F556-4A3F-920D-E40BA9310102}"/>
              </a:ext>
            </a:extLst>
          </p:cNvPr>
          <p:cNvSpPr txBox="1">
            <a:spLocks/>
          </p:cNvSpPr>
          <p:nvPr/>
        </p:nvSpPr>
        <p:spPr>
          <a:xfrm>
            <a:off x="470280" y="140434"/>
            <a:ext cx="10450256" cy="768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>
                <a:solidFill>
                  <a:srgbClr val="5E101B"/>
                </a:solidFill>
                <a:cs typeface="Calibri" panose="020F0502020204030204" charset="0"/>
              </a:rPr>
              <a:t>Контакты</a:t>
            </a:r>
            <a:endParaRPr lang="ru-RU" sz="4400" b="1" dirty="0">
              <a:solidFill>
                <a:srgbClr val="5E101B"/>
              </a:solidFill>
              <a:cs typeface="Calibri" panose="020F050202020403020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C3598BC8-FC1C-4D5D-9182-02C18B23E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880" y="2221595"/>
            <a:ext cx="2229498" cy="222058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FFD395C7-6D2E-4408-94B3-FC02619A8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8371" y="2221595"/>
            <a:ext cx="2206655" cy="221551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A452086-12B6-49DC-8190-669ECFF74956}"/>
              </a:ext>
            </a:extLst>
          </p:cNvPr>
          <p:cNvSpPr txBox="1"/>
          <p:nvPr/>
        </p:nvSpPr>
        <p:spPr>
          <a:xfrm>
            <a:off x="6528048" y="319816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5E101B"/>
                </a:solidFill>
                <a:latin typeface="Bahnschrift" panose="020B0502040204020203" pitchFamily="34" charset="0"/>
              </a:rPr>
              <a:t>8(4842)73-71-01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EEE01F94-9B79-42D2-A520-607EBBDAED5C}"/>
              </a:ext>
            </a:extLst>
          </p:cNvPr>
          <p:cNvSpPr txBox="1"/>
          <p:nvPr/>
        </p:nvSpPr>
        <p:spPr>
          <a:xfrm>
            <a:off x="6528048" y="2132856"/>
            <a:ext cx="5580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5E101B"/>
                </a:solidFill>
                <a:latin typeface="Bahnschrift" panose="020B0502040204020203" pitchFamily="34" charset="0"/>
              </a:rPr>
              <a:t>г. Калуга, </a:t>
            </a:r>
          </a:p>
          <a:p>
            <a:r>
              <a:rPr lang="ru-RU" sz="2400" dirty="0">
                <a:solidFill>
                  <a:srgbClr val="5E101B"/>
                </a:solidFill>
                <a:latin typeface="Bahnschrift" panose="020B0502040204020203" pitchFamily="34" charset="0"/>
              </a:rPr>
              <a:t>ул. Маршала Жукова, д. 35</a:t>
            </a:r>
          </a:p>
        </p:txBody>
      </p:sp>
      <p:pic>
        <p:nvPicPr>
          <p:cNvPr id="28" name="Изображение 5" descr="Золотой">
            <a:extLst>
              <a:ext uri="{FF2B5EF4-FFF2-40B4-BE49-F238E27FC236}">
                <a16:creationId xmlns="" xmlns:a16="http://schemas.microsoft.com/office/drawing/2014/main" id="{96808FF4-6019-4E5D-8262-51329267B9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432A12B-057F-4A28-B480-64F156CDC2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72550" y="3221682"/>
            <a:ext cx="219075" cy="4381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1F67E5E-B4DF-4CC1-A755-766F750339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96000" y="2348880"/>
            <a:ext cx="235927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сохранённые данные 8">
            <a:extLst>
              <a:ext uri="{FF2B5EF4-FFF2-40B4-BE49-F238E27FC236}">
                <a16:creationId xmlns="" xmlns:a16="http://schemas.microsoft.com/office/drawing/2014/main" id="{1CE80583-966B-4BE5-B123-CE7F7F5A6A72}"/>
              </a:ext>
            </a:extLst>
          </p:cNvPr>
          <p:cNvSpPr/>
          <p:nvPr/>
        </p:nvSpPr>
        <p:spPr>
          <a:xfrm rot="13560000">
            <a:off x="7490817" y="627830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376" y="99961"/>
            <a:ext cx="7846640" cy="504056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rgbClr val="5E101B"/>
                </a:solidFill>
              </a:rPr>
              <a:t/>
            </a:r>
            <a:br>
              <a:rPr lang="ru-RU" sz="3000" b="1" dirty="0">
                <a:solidFill>
                  <a:srgbClr val="5E101B"/>
                </a:solidFill>
              </a:rPr>
            </a:br>
            <a:r>
              <a:rPr lang="ru-RU" b="1" dirty="0">
                <a:solidFill>
                  <a:srgbClr val="5E101B"/>
                </a:solidFill>
                <a:ea typeface="+mn-ea"/>
                <a:cs typeface="Calibri" panose="020F0502020204030204" charset="0"/>
              </a:rPr>
              <a:t>План</a:t>
            </a:r>
            <a:r>
              <a:rPr lang="ru-RU" b="1" dirty="0">
                <a:solidFill>
                  <a:srgbClr val="5E101B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5E101B"/>
                </a:solidFill>
                <a:ea typeface="+mn-ea"/>
                <a:cs typeface="Calibri" panose="020F0502020204030204" charset="0"/>
              </a:rPr>
              <a:t>набора</a:t>
            </a:r>
            <a:r>
              <a:rPr lang="ru-RU" sz="3000" b="1" dirty="0">
                <a:solidFill>
                  <a:srgbClr val="5E101B"/>
                </a:solidFill>
              </a:rPr>
              <a:t/>
            </a:r>
            <a:br>
              <a:rPr lang="ru-RU" sz="3000" b="1" dirty="0">
                <a:solidFill>
                  <a:srgbClr val="5E101B"/>
                </a:solidFill>
              </a:rPr>
            </a:br>
            <a:r>
              <a:rPr lang="ru-RU" sz="500" dirty="0">
                <a:solidFill>
                  <a:srgbClr val="5E101B"/>
                </a:solidFill>
              </a:rPr>
              <a:t/>
            </a:r>
            <a:br>
              <a:rPr lang="ru-RU" sz="500" dirty="0">
                <a:solidFill>
                  <a:srgbClr val="5E101B"/>
                </a:solidFill>
              </a:rPr>
            </a:br>
            <a:endParaRPr lang="ru-RU" sz="2000" b="1" i="1" u="sng" dirty="0">
              <a:solidFill>
                <a:srgbClr val="5E101B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0EDE16C7-0537-4876-8E8C-F8260D609C3B}"/>
              </a:ext>
            </a:extLst>
          </p:cNvPr>
          <p:cNvSpPr/>
          <p:nvPr/>
        </p:nvSpPr>
        <p:spPr>
          <a:xfrm>
            <a:off x="1055440" y="1484784"/>
            <a:ext cx="10081120" cy="5184576"/>
          </a:xfrm>
          <a:prstGeom prst="roundRect">
            <a:avLst>
              <a:gd name="adj" fmla="val 2349"/>
            </a:avLst>
          </a:prstGeom>
          <a:gradFill>
            <a:gsLst>
              <a:gs pos="0">
                <a:srgbClr val="DFCA81"/>
              </a:gs>
              <a:gs pos="100000">
                <a:srgbClr val="C6AA67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="" xmlns:a16="http://schemas.microsoft.com/office/drawing/2014/main" id="{73EB339D-9676-48A3-8FD7-C48DCD5D7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58345"/>
              </p:ext>
            </p:extLst>
          </p:nvPr>
        </p:nvGraphicFramePr>
        <p:xfrm>
          <a:off x="1055440" y="647363"/>
          <a:ext cx="1008112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0">
                  <a:extLst>
                    <a:ext uri="{9D8B030D-6E8A-4147-A177-3AD203B41FA5}">
                      <a16:colId xmlns="" xmlns:a16="http://schemas.microsoft.com/office/drawing/2014/main" val="3092171529"/>
                    </a:ext>
                  </a:extLst>
                </a:gridCol>
                <a:gridCol w="5040560">
                  <a:extLst>
                    <a:ext uri="{9D8B030D-6E8A-4147-A177-3AD203B41FA5}">
                      <a16:colId xmlns="" xmlns:a16="http://schemas.microsoft.com/office/drawing/2014/main" val="3219779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5E101B"/>
                          </a:solidFill>
                          <a:latin typeface="Bahnschrift Light" panose="020B0502040204020203" pitchFamily="34" charset="0"/>
                        </a:rPr>
                        <a:t>Форма обучения: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rgbClr val="5E101B"/>
                          </a:solidFill>
                          <a:latin typeface="Bahnschrift Light" panose="020B0502040204020203" pitchFamily="34" charset="0"/>
                        </a:rPr>
                        <a:t>Очная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452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5E101B"/>
                          </a:solidFill>
                          <a:latin typeface="Bahnschrift Light" panose="020B0502040204020203" pitchFamily="34" charset="0"/>
                        </a:rPr>
                        <a:t>Необходимый уровень образования: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5E101B"/>
                          </a:solidFill>
                          <a:effectLst/>
                          <a:latin typeface="Bahnschrift Light" panose="020B0502040204020203" pitchFamily="34" charset="0"/>
                        </a:rPr>
                        <a:t>Основное общее образование (9 классов)</a:t>
                      </a:r>
                      <a:endParaRPr lang="ru-RU" sz="1800" dirty="0">
                        <a:solidFill>
                          <a:srgbClr val="5E101B"/>
                        </a:solidFill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3166019"/>
                  </a:ext>
                </a:extLst>
              </a:tr>
            </a:tbl>
          </a:graphicData>
        </a:graphic>
      </p:graphicFrame>
      <p:graphicFrame>
        <p:nvGraphicFramePr>
          <p:cNvPr id="18" name="Таблица 18">
            <a:extLst>
              <a:ext uri="{FF2B5EF4-FFF2-40B4-BE49-F238E27FC236}">
                <a16:creationId xmlns="" xmlns:a16="http://schemas.microsoft.com/office/drawing/2014/main" id="{CA09A6AE-83C1-49CA-A3A9-E6AF1AEF6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344825"/>
              </p:ext>
            </p:extLst>
          </p:nvPr>
        </p:nvGraphicFramePr>
        <p:xfrm>
          <a:off x="1162161" y="2077224"/>
          <a:ext cx="9902391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4000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37626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Сетевое и системное администрирование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(Сетевой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и системный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администратор)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3 года 10 месяцев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="" xmlns:a16="http://schemas.microsoft.com/office/drawing/2014/main" id="{12076D7A-AC61-42AB-8141-99590B7E1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88682"/>
              </p:ext>
            </p:extLst>
          </p:nvPr>
        </p:nvGraphicFramePr>
        <p:xfrm>
          <a:off x="1144803" y="2618961"/>
          <a:ext cx="9902391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4000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37626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Информационные системы и программирование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(Программист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3 года 10 месяцев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A2F81E98-F097-4CD1-B8EA-A0DA2FC93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85691"/>
              </p:ext>
            </p:extLst>
          </p:nvPr>
        </p:nvGraphicFramePr>
        <p:xfrm>
          <a:off x="1114207" y="3182371"/>
          <a:ext cx="9902391" cy="827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4001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37626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Обеспечение информационной безопасности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телекоммуникационных систем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(Техник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по защите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информации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3 года 10 месяцев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="" xmlns:a16="http://schemas.microsoft.com/office/drawing/2014/main" id="{593AD450-7F67-476C-BF5C-0AAFB72DB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52629"/>
              </p:ext>
            </p:extLst>
          </p:nvPr>
        </p:nvGraphicFramePr>
        <p:xfrm>
          <a:off x="1102523" y="4009277"/>
          <a:ext cx="9902391" cy="547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4001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37626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Твердотельная электроника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(Техник)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2 года 10 месяцев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  <p:graphicFrame>
        <p:nvGraphicFramePr>
          <p:cNvPr id="28" name="Таблица 27">
            <a:extLst>
              <a:ext uri="{FF2B5EF4-FFF2-40B4-BE49-F238E27FC236}">
                <a16:creationId xmlns="" xmlns:a16="http://schemas.microsoft.com/office/drawing/2014/main" id="{A134C77B-C0F0-4853-B86C-4C199680D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25708"/>
              </p:ext>
            </p:extLst>
          </p:nvPr>
        </p:nvGraphicFramePr>
        <p:xfrm>
          <a:off x="1102523" y="4505694"/>
          <a:ext cx="9902391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7673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1158455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37626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Монтаж, техническое обслуживание и ремонт электронных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приборов и устройств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(Специалист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по электронным приборам и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устройствам)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3 года 10 месяцев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  <p:graphicFrame>
        <p:nvGraphicFramePr>
          <p:cNvPr id="29" name="Таблица 28">
            <a:extLst>
              <a:ext uri="{FF2B5EF4-FFF2-40B4-BE49-F238E27FC236}">
                <a16:creationId xmlns="" xmlns:a16="http://schemas.microsoft.com/office/drawing/2014/main" id="{DB2BBDED-40D5-42AF-99F8-4DB380246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5966"/>
              </p:ext>
            </p:extLst>
          </p:nvPr>
        </p:nvGraphicFramePr>
        <p:xfrm>
          <a:off x="1096426" y="5362613"/>
          <a:ext cx="9902391" cy="582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4002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1152126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37626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Разработка электронных устройств и систем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(Техник)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2 года 10 месяцев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304C38D8-C790-47AC-AEA2-CD5049EE4361}"/>
              </a:ext>
            </a:extLst>
          </p:cNvPr>
          <p:cNvCxnSpPr>
            <a:cxnSpLocks/>
          </p:cNvCxnSpPr>
          <p:nvPr/>
        </p:nvCxnSpPr>
        <p:spPr>
          <a:xfrm>
            <a:off x="2201291" y="2564904"/>
            <a:ext cx="7704856" cy="0"/>
          </a:xfrm>
          <a:prstGeom prst="line">
            <a:avLst/>
          </a:prstGeom>
          <a:ln w="12700" cap="rnd">
            <a:gradFill>
              <a:gsLst>
                <a:gs pos="0">
                  <a:schemeClr val="accent1">
                    <a:alpha val="0"/>
                    <a:lumMod val="0"/>
                    <a:lumOff val="100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  <a:gs pos="51000">
                  <a:srgbClr val="984807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Таблица 29">
            <a:extLst>
              <a:ext uri="{FF2B5EF4-FFF2-40B4-BE49-F238E27FC236}">
                <a16:creationId xmlns="" xmlns:a16="http://schemas.microsoft.com/office/drawing/2014/main" id="{9DE7F7E8-5052-4A95-8399-155C87178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5306"/>
              </p:ext>
            </p:extLst>
          </p:nvPr>
        </p:nvGraphicFramePr>
        <p:xfrm>
          <a:off x="1090153" y="5949280"/>
          <a:ext cx="9902391" cy="547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1626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1164502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37626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Эксплуатация беспилотных авиационных систем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(Оператор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беспилотных летательных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аппаратов)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3 года 10 месяцев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62439EE9-FDBE-477F-B1BF-557904E8948B}"/>
              </a:ext>
            </a:extLst>
          </p:cNvPr>
          <p:cNvCxnSpPr>
            <a:cxnSpLocks/>
          </p:cNvCxnSpPr>
          <p:nvPr/>
        </p:nvCxnSpPr>
        <p:spPr>
          <a:xfrm>
            <a:off x="2212975" y="3137934"/>
            <a:ext cx="7704856" cy="0"/>
          </a:xfrm>
          <a:prstGeom prst="line">
            <a:avLst/>
          </a:prstGeom>
          <a:ln w="12700" cap="rnd">
            <a:gradFill>
              <a:gsLst>
                <a:gs pos="0">
                  <a:schemeClr val="accent1">
                    <a:alpha val="0"/>
                    <a:lumMod val="0"/>
                    <a:lumOff val="100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  <a:gs pos="51000">
                  <a:srgbClr val="984807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5D7FFDA8-56C2-4CB2-B76B-C1FBD7E441EE}"/>
              </a:ext>
            </a:extLst>
          </p:cNvPr>
          <p:cNvCxnSpPr>
            <a:cxnSpLocks/>
          </p:cNvCxnSpPr>
          <p:nvPr/>
        </p:nvCxnSpPr>
        <p:spPr>
          <a:xfrm>
            <a:off x="2201291" y="3985202"/>
            <a:ext cx="7704856" cy="0"/>
          </a:xfrm>
          <a:prstGeom prst="line">
            <a:avLst/>
          </a:prstGeom>
          <a:ln w="12700" cap="rnd">
            <a:gradFill>
              <a:gsLst>
                <a:gs pos="0">
                  <a:schemeClr val="accent1">
                    <a:alpha val="0"/>
                    <a:lumMod val="0"/>
                    <a:lumOff val="100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  <a:gs pos="51000">
                  <a:srgbClr val="984807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6C761954-3D9C-4B99-B9FC-5EBF5CD63972}"/>
              </a:ext>
            </a:extLst>
          </p:cNvPr>
          <p:cNvCxnSpPr>
            <a:cxnSpLocks/>
          </p:cNvCxnSpPr>
          <p:nvPr/>
        </p:nvCxnSpPr>
        <p:spPr>
          <a:xfrm>
            <a:off x="2243570" y="4498972"/>
            <a:ext cx="7704856" cy="0"/>
          </a:xfrm>
          <a:prstGeom prst="line">
            <a:avLst/>
          </a:prstGeom>
          <a:ln w="12700" cap="rnd">
            <a:gradFill>
              <a:gsLst>
                <a:gs pos="0">
                  <a:schemeClr val="accent1">
                    <a:alpha val="0"/>
                    <a:lumMod val="0"/>
                    <a:lumOff val="100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  <a:gs pos="51000">
                  <a:srgbClr val="984807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9288B7FD-4091-404B-A271-D071FA7813EA}"/>
              </a:ext>
            </a:extLst>
          </p:cNvPr>
          <p:cNvCxnSpPr>
            <a:cxnSpLocks/>
          </p:cNvCxnSpPr>
          <p:nvPr/>
        </p:nvCxnSpPr>
        <p:spPr>
          <a:xfrm>
            <a:off x="2243570" y="5313246"/>
            <a:ext cx="7704856" cy="0"/>
          </a:xfrm>
          <a:prstGeom prst="line">
            <a:avLst/>
          </a:prstGeom>
          <a:ln w="12700" cap="rnd">
            <a:gradFill>
              <a:gsLst>
                <a:gs pos="0">
                  <a:schemeClr val="accent1">
                    <a:alpha val="0"/>
                    <a:lumMod val="0"/>
                    <a:lumOff val="100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  <a:gs pos="51000">
                  <a:srgbClr val="984807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778BC050-E5C7-4646-AB6C-6106D5B9214E}"/>
              </a:ext>
            </a:extLst>
          </p:cNvPr>
          <p:cNvCxnSpPr>
            <a:cxnSpLocks/>
          </p:cNvCxnSpPr>
          <p:nvPr/>
        </p:nvCxnSpPr>
        <p:spPr>
          <a:xfrm>
            <a:off x="2243570" y="5916439"/>
            <a:ext cx="7704856" cy="0"/>
          </a:xfrm>
          <a:prstGeom prst="line">
            <a:avLst/>
          </a:prstGeom>
          <a:ln w="12700" cap="rnd">
            <a:gradFill>
              <a:gsLst>
                <a:gs pos="0">
                  <a:schemeClr val="accent1">
                    <a:alpha val="0"/>
                    <a:lumMod val="0"/>
                    <a:lumOff val="100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  <a:gs pos="51000">
                  <a:srgbClr val="984807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Таблица 18">
            <a:extLst>
              <a:ext uri="{FF2B5EF4-FFF2-40B4-BE49-F238E27FC236}">
                <a16:creationId xmlns="" xmlns:a16="http://schemas.microsoft.com/office/drawing/2014/main" id="{9A344B56-82B0-47E2-BF9C-88E185292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99521"/>
              </p:ext>
            </p:extLst>
          </p:nvPr>
        </p:nvGraphicFramePr>
        <p:xfrm>
          <a:off x="1144804" y="1532399"/>
          <a:ext cx="9902391" cy="512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1236">
                  <a:extLst>
                    <a:ext uri="{9D8B030D-6E8A-4147-A177-3AD203B41FA5}">
                      <a16:colId xmlns="" xmlns:a16="http://schemas.microsoft.com/office/drawing/2014/main" val="800822566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1032891508"/>
                    </a:ext>
                  </a:extLst>
                </a:gridCol>
                <a:gridCol w="2142883">
                  <a:extLst>
                    <a:ext uri="{9D8B030D-6E8A-4147-A177-3AD203B41FA5}">
                      <a16:colId xmlns="" xmlns:a16="http://schemas.microsoft.com/office/drawing/2014/main" val="811046084"/>
                    </a:ext>
                  </a:extLst>
                </a:gridCol>
              </a:tblGrid>
              <a:tr h="229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Специальность/Квалификация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Цифры приема на бюджетную основу обучения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Срок обучения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0166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08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сохранённые данные 8">
            <a:extLst>
              <a:ext uri="{FF2B5EF4-FFF2-40B4-BE49-F238E27FC236}">
                <a16:creationId xmlns="" xmlns:a16="http://schemas.microsoft.com/office/drawing/2014/main" id="{F2FE6E42-3DFE-49E8-A6B0-0868C3E435C3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EEF3BC4B-666A-4D61-B5BF-3382E21E797B}"/>
              </a:ext>
            </a:extLst>
          </p:cNvPr>
          <p:cNvSpPr txBox="1">
            <a:spLocks/>
          </p:cNvSpPr>
          <p:nvPr/>
        </p:nvSpPr>
        <p:spPr>
          <a:xfrm>
            <a:off x="470280" y="440668"/>
            <a:ext cx="108102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500" dirty="0"/>
              <a:t/>
            </a:r>
            <a:br>
              <a:rPr lang="ru-RU" sz="500" dirty="0"/>
            </a:br>
            <a:endParaRPr lang="ru-RU" sz="2000" b="1" i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918E1E7F-8E8D-4584-A2D8-DCFA05EFBA44}"/>
              </a:ext>
            </a:extLst>
          </p:cNvPr>
          <p:cNvSpPr txBox="1">
            <a:spLocks/>
          </p:cNvSpPr>
          <p:nvPr/>
        </p:nvSpPr>
        <p:spPr>
          <a:xfrm>
            <a:off x="470280" y="227277"/>
            <a:ext cx="11314352" cy="8621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5E101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Поступающие могут направить/представить заявление и другие необходимые документы следующими способами: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41E61922-3ABD-4816-B1FD-CFA801B015D5}"/>
              </a:ext>
            </a:extLst>
          </p:cNvPr>
          <p:cNvSpPr/>
          <p:nvPr/>
        </p:nvSpPr>
        <p:spPr>
          <a:xfrm>
            <a:off x="2577310" y="1304759"/>
            <a:ext cx="2376264" cy="2250556"/>
          </a:xfrm>
          <a:prstGeom prst="roundRect">
            <a:avLst>
              <a:gd name="adj" fmla="val 6201"/>
            </a:avLst>
          </a:prstGeom>
          <a:solidFill>
            <a:schemeClr val="bg1"/>
          </a:solidFill>
          <a:ln>
            <a:solidFill>
              <a:srgbClr val="5E101B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74DA479F-AB25-4F69-BE3A-F92C6D830A8E}"/>
              </a:ext>
            </a:extLst>
          </p:cNvPr>
          <p:cNvSpPr/>
          <p:nvPr/>
        </p:nvSpPr>
        <p:spPr>
          <a:xfrm>
            <a:off x="2577310" y="3847117"/>
            <a:ext cx="2376264" cy="2250556"/>
          </a:xfrm>
          <a:prstGeom prst="roundRect">
            <a:avLst>
              <a:gd name="adj" fmla="val 6201"/>
            </a:avLst>
          </a:prstGeom>
          <a:solidFill>
            <a:schemeClr val="bg1"/>
          </a:solidFill>
          <a:ln>
            <a:solidFill>
              <a:srgbClr val="5E101B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8384ADA3-806F-4874-A3A6-255E5C17E7F8}"/>
              </a:ext>
            </a:extLst>
          </p:cNvPr>
          <p:cNvSpPr/>
          <p:nvPr/>
        </p:nvSpPr>
        <p:spPr>
          <a:xfrm>
            <a:off x="5246711" y="1304759"/>
            <a:ext cx="4482157" cy="4792914"/>
          </a:xfrm>
          <a:prstGeom prst="roundRect">
            <a:avLst>
              <a:gd name="adj" fmla="val 6201"/>
            </a:avLst>
          </a:prstGeom>
          <a:solidFill>
            <a:schemeClr val="bg1"/>
          </a:solidFill>
          <a:ln>
            <a:solidFill>
              <a:srgbClr val="5E101B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2044BA3-639F-41DC-9BC0-FC77AB888C37}"/>
              </a:ext>
            </a:extLst>
          </p:cNvPr>
          <p:cNvSpPr txBox="1"/>
          <p:nvPr/>
        </p:nvSpPr>
        <p:spPr>
          <a:xfrm>
            <a:off x="2562502" y="2846531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rgbClr val="5E101B"/>
                </a:solidFill>
                <a:latin typeface="Segoe UI Semibold" panose="020B0702040204020203" pitchFamily="34" charset="0"/>
                <a:cs typeface="Times New Roman" pitchFamily="18" charset="0"/>
              </a:rPr>
              <a:t>Лично в Техникуме</a:t>
            </a:r>
            <a:endParaRPr lang="ru-RU" dirty="0">
              <a:solidFill>
                <a:srgbClr val="5E101B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44928E8-E382-4E05-AF97-4EB0F9C31C6C}"/>
              </a:ext>
            </a:extLst>
          </p:cNvPr>
          <p:cNvSpPr txBox="1"/>
          <p:nvPr/>
        </p:nvSpPr>
        <p:spPr>
          <a:xfrm>
            <a:off x="2601694" y="5046407"/>
            <a:ext cx="2448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5E101B"/>
                </a:solidFill>
                <a:latin typeface="Segoe UI Semibold" panose="020B0702040204020203" pitchFamily="34" charset="0"/>
                <a:cs typeface="Times New Roman" pitchFamily="18" charset="0"/>
              </a:rPr>
              <a:t>Через операторов почтовой связи заказным письмом</a:t>
            </a:r>
            <a:endParaRPr lang="ru-RU" dirty="0">
              <a:solidFill>
                <a:srgbClr val="5E101B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C78E554-9E2C-4C4E-8994-22C1F1DB9653}"/>
              </a:ext>
            </a:extLst>
          </p:cNvPr>
          <p:cNvSpPr txBox="1"/>
          <p:nvPr/>
        </p:nvSpPr>
        <p:spPr>
          <a:xfrm>
            <a:off x="5303912" y="2862211"/>
            <a:ext cx="4392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5E101B"/>
                </a:solidFill>
                <a:latin typeface="Segoe UI Semibold" panose="020B0702040204020203" pitchFamily="34" charset="0"/>
              </a:rPr>
              <a:t>В электронной форме (документ на бумажном носителе, преобразованный в электронную форму путем сканирования или фотографирования с обеспечением машиночитаемого распознавания его реквизитов):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E101B"/>
                </a:solidFill>
                <a:latin typeface="Segoe UI Semibold" panose="020B0702040204020203" pitchFamily="34" charset="0"/>
              </a:rPr>
              <a:t>посредством электронной почты Техникума: </a:t>
            </a:r>
            <a:r>
              <a:rPr lang="en-US" sz="1800" u="sng" dirty="0" err="1">
                <a:solidFill>
                  <a:srgbClr val="5E101B"/>
                </a:solidFill>
                <a:latin typeface="Segoe UI Semibold" panose="020B0702040204020203" pitchFamily="34" charset="0"/>
              </a:rPr>
              <a:t>uchast</a:t>
            </a:r>
            <a:r>
              <a:rPr lang="ru-RU" sz="1800" u="sng" dirty="0">
                <a:solidFill>
                  <a:srgbClr val="5E101B"/>
                </a:solidFill>
                <a:latin typeface="Segoe UI Semibold" panose="020B0702040204020203" pitchFamily="34" charset="0"/>
              </a:rPr>
              <a:t>.</a:t>
            </a:r>
            <a:r>
              <a:rPr lang="en-US" sz="1800" u="sng" dirty="0" err="1">
                <a:solidFill>
                  <a:srgbClr val="5E101B"/>
                </a:solidFill>
                <a:latin typeface="Segoe UI Semibold" panose="020B0702040204020203" pitchFamily="34" charset="0"/>
              </a:rPr>
              <a:t>ktep</a:t>
            </a:r>
            <a:r>
              <a:rPr lang="ru-RU" sz="1800" u="sng" dirty="0">
                <a:solidFill>
                  <a:srgbClr val="5E101B"/>
                </a:solidFill>
                <a:latin typeface="Segoe UI Semibold" panose="020B0702040204020203" pitchFamily="34" charset="0"/>
              </a:rPr>
              <a:t>@</a:t>
            </a:r>
            <a:r>
              <a:rPr lang="en-US" sz="1800" u="sng" dirty="0" err="1">
                <a:solidFill>
                  <a:srgbClr val="5E101B"/>
                </a:solidFill>
                <a:latin typeface="Segoe UI Semibold" panose="020B0702040204020203" pitchFamily="34" charset="0"/>
              </a:rPr>
              <a:t>gmail</a:t>
            </a:r>
            <a:r>
              <a:rPr lang="ru-RU" sz="1800" u="sng" dirty="0">
                <a:solidFill>
                  <a:srgbClr val="5E101B"/>
                </a:solidFill>
                <a:latin typeface="Segoe UI Semibold" panose="020B0702040204020203" pitchFamily="34" charset="0"/>
              </a:rPr>
              <a:t>.</a:t>
            </a:r>
            <a:r>
              <a:rPr lang="en-US" sz="1800" u="sng" dirty="0">
                <a:solidFill>
                  <a:srgbClr val="5E101B"/>
                </a:solidFill>
                <a:latin typeface="Segoe UI Semibold" panose="020B0702040204020203" pitchFamily="34" charset="0"/>
              </a:rPr>
              <a:t>com</a:t>
            </a:r>
            <a:endParaRPr lang="ru-RU" sz="1800" u="sng" dirty="0">
              <a:solidFill>
                <a:srgbClr val="5E101B"/>
              </a:solidFill>
              <a:latin typeface="Segoe UI Semibold" panose="020B07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E101B"/>
                </a:solidFill>
                <a:latin typeface="Segoe UI Semibold" panose="020B0702040204020203" pitchFamily="34" charset="0"/>
              </a:rPr>
              <a:t>с использованием функционала ЕПГУ.</a:t>
            </a:r>
          </a:p>
        </p:txBody>
      </p:sp>
      <p:pic>
        <p:nvPicPr>
          <p:cNvPr id="20" name="Изображение 5" descr="Золотой">
            <a:extLst>
              <a:ext uri="{FF2B5EF4-FFF2-40B4-BE49-F238E27FC236}">
                <a16:creationId xmlns="" xmlns:a16="http://schemas.microsoft.com/office/drawing/2014/main" id="{DEE1FCAF-22EB-48B4-99AC-B71C7E013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5C7BAF53-54CC-4D47-A85D-D719473B9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92597" y="4110070"/>
            <a:ext cx="988082" cy="721033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6F2330AA-4553-42DA-AC0E-7F941CA0DF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9484" y="1541232"/>
            <a:ext cx="591915" cy="109927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6779B2C7-67AA-4044-8C4F-3E9F8D70B0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88088" y="1541232"/>
            <a:ext cx="1114557" cy="11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2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сохранённые данные 8">
            <a:extLst>
              <a:ext uri="{FF2B5EF4-FFF2-40B4-BE49-F238E27FC236}">
                <a16:creationId xmlns="" xmlns:a16="http://schemas.microsoft.com/office/drawing/2014/main" id="{596DA72C-1EDD-46F2-B671-30345CFEEE45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551384" y="1478514"/>
            <a:ext cx="1164061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000" b="1" u="sng" dirty="0">
              <a:solidFill>
                <a:srgbClr val="5E101B"/>
              </a:solidFill>
              <a:latin typeface="Segoe UI Variable Displ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Заявление поступающего;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Оригинал или ксерокопию паспорта поступающего;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СНИЛС поступающего;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Оригинал или ксерокопия аттестата об основном общем образовании;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4 фотографии размером 3х4;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Медицинская справка формы 086-у;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Реквизиты свидетельства о рождении;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Согласие родителей на обработку персональных данных ребенка;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Согласие родителей на видеонаблюдение;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Согласие родителей на обработку персональных данных ребенка третьими </a:t>
            </a:r>
            <a:endParaRPr lang="en-US" sz="1600" dirty="0">
              <a:solidFill>
                <a:srgbClr val="5E101B"/>
              </a:solidFill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лицами (централизованная бухгалтерия).</a:t>
            </a:r>
            <a:endParaRPr lang="ru-RU" sz="1600" b="1" dirty="0">
              <a:solidFill>
                <a:srgbClr val="5E101B"/>
              </a:solidFill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    </a:t>
            </a: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При наличии: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Результаты индивидуальных достижений;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Подтверждающие документы на преимущественное право </a:t>
            </a:r>
            <a:endParaRPr lang="en-US" sz="1400" dirty="0">
              <a:solidFill>
                <a:srgbClr val="5E101B"/>
              </a:solidFill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      </a:t>
            </a: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зачисления (см. Правила приема);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Документы, подтверждающие социальный статус поступающего: </a:t>
            </a:r>
          </a:p>
          <a:p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&gt;</a:t>
            </a: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Дети-сироты и дети, оставшиеся без попечения родителей</a:t>
            </a:r>
          </a:p>
          <a:p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&gt;</a:t>
            </a: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Дети-инвалиды, инвалиды </a:t>
            </a:r>
            <a:r>
              <a:rPr lang="en-US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I </a:t>
            </a: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и </a:t>
            </a:r>
            <a:r>
              <a:rPr lang="en-US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II </a:t>
            </a: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групп</a:t>
            </a:r>
          </a:p>
          <a:p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&gt;</a:t>
            </a:r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Граждан, которые подверглись воздействию радиации </a:t>
            </a:r>
          </a:p>
          <a:p>
            <a:r>
              <a:rPr lang="ru-RU" sz="1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	вследствие катастрофы на Чернобыльской АЭС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latin typeface="Segoe UI Variable Displ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latin typeface="Segoe UI Variable Display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latin typeface="Segoe UI Variable Display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17C17CC-96CD-480F-8EA3-2D2E1C53B907}"/>
              </a:ext>
            </a:extLst>
          </p:cNvPr>
          <p:cNvSpPr txBox="1"/>
          <p:nvPr/>
        </p:nvSpPr>
        <p:spPr>
          <a:xfrm>
            <a:off x="470280" y="868452"/>
            <a:ext cx="112514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(несовершеннолетние поступающие подают документы только в сопровождении одного из родителей или законного представителя с паспортом):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Segoe UI Semibold" panose="020B07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41AAD29D-D3B0-49B1-816E-5DA176C6B914}"/>
              </a:ext>
            </a:extLst>
          </p:cNvPr>
          <p:cNvSpPr txBox="1">
            <a:spLocks/>
          </p:cNvSpPr>
          <p:nvPr/>
        </p:nvSpPr>
        <p:spPr>
          <a:xfrm>
            <a:off x="470280" y="140434"/>
            <a:ext cx="10810296" cy="804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>
                <a:solidFill>
                  <a:srgbClr val="5E101B"/>
                </a:solidFill>
                <a:ea typeface="+mn-ea"/>
                <a:cs typeface="Calibri" panose="020F0502020204030204" charset="0"/>
              </a:rPr>
              <a:t>Документы для поступления</a:t>
            </a:r>
          </a:p>
        </p:txBody>
      </p:sp>
      <p:pic>
        <p:nvPicPr>
          <p:cNvPr id="10" name="Изображение 5" descr="Золотой">
            <a:extLst>
              <a:ext uri="{FF2B5EF4-FFF2-40B4-BE49-F238E27FC236}">
                <a16:creationId xmlns="" xmlns:a16="http://schemas.microsoft.com/office/drawing/2014/main" id="{0C06E9A9-EC1A-4B5A-B226-111439634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охранённые данные 8">
            <a:extLst>
              <a:ext uri="{FF2B5EF4-FFF2-40B4-BE49-F238E27FC236}">
                <a16:creationId xmlns="" xmlns:a16="http://schemas.microsoft.com/office/drawing/2014/main" id="{833237D1-A2CD-4C29-BABA-3808BDD75C0A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23392" y="1766285"/>
                <a:ext cx="7200800" cy="3245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solidFill>
                      <a:srgbClr val="5E101B"/>
                    </a:solidFill>
                    <a:latin typeface="Bahnschrift Light" panose="020B0502040204020203" pitchFamily="34" charset="0"/>
                  </a:rPr>
                  <a:t>При поступлении учитываются результаты освоения поступающими образовательной программы основного общего образования, указанные в представленных поступающими документах об образовании </a:t>
                </a:r>
              </a:p>
              <a:p>
                <a:r>
                  <a:rPr lang="ru-RU" sz="2400" dirty="0">
                    <a:solidFill>
                      <a:srgbClr val="5E101B"/>
                    </a:solidFill>
                    <a:latin typeface="Bahnschrift Light" panose="020B0502040204020203" pitchFamily="34" charset="0"/>
                  </a:rPr>
                  <a:t>(средний балл аттестата - СБ )</a:t>
                </a:r>
              </a:p>
              <a:p>
                <a:endParaRPr lang="ru-RU" sz="2400" u="sng" dirty="0">
                  <a:solidFill>
                    <a:srgbClr val="5E101B"/>
                  </a:solidFill>
                  <a:latin typeface="Bahnschrift Light" panose="020B0502040204020203" pitchFamily="34" charset="0"/>
                </a:endParaRPr>
              </a:p>
              <a:p>
                <a:pPr algn="ctr"/>
                <a:r>
                  <a:rPr lang="ru-RU" sz="2400" dirty="0">
                    <a:solidFill>
                      <a:srgbClr val="5E101B"/>
                    </a:solidFill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СБ=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5E101B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0" smtClean="0">
                            <a:solidFill>
                              <a:srgbClr val="5E101B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Сумма оценок из аттестата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5E101B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Количество дисциплин из аттестата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5E101B"/>
                  </a:solidFill>
                  <a:latin typeface="Bahnschrift Light" panose="020B0502040204020203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1766285"/>
                <a:ext cx="7200800" cy="3245056"/>
              </a:xfrm>
              <a:prstGeom prst="rect">
                <a:avLst/>
              </a:prstGeom>
              <a:blipFill>
                <a:blip r:embed="rId2"/>
                <a:stretch>
                  <a:fillRect l="-1270" t="-1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Изображение 5" descr="Золотой">
            <a:extLst>
              <a:ext uri="{FF2B5EF4-FFF2-40B4-BE49-F238E27FC236}">
                <a16:creationId xmlns="" xmlns:a16="http://schemas.microsoft.com/office/drawing/2014/main" id="{754A2F84-6175-44F3-B7BC-A04FD658F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2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охранённые данные 8">
            <a:extLst>
              <a:ext uri="{FF2B5EF4-FFF2-40B4-BE49-F238E27FC236}">
                <a16:creationId xmlns="" xmlns:a16="http://schemas.microsoft.com/office/drawing/2014/main" id="{FD637D88-5C51-4C64-B7C4-5B5E7583F4D5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49D85E7B-38CF-481B-8131-E62231A5AF11}"/>
              </a:ext>
            </a:extLst>
          </p:cNvPr>
          <p:cNvSpPr/>
          <p:nvPr/>
        </p:nvSpPr>
        <p:spPr>
          <a:xfrm>
            <a:off x="1055440" y="2194136"/>
            <a:ext cx="10081120" cy="3888432"/>
          </a:xfrm>
          <a:prstGeom prst="roundRect">
            <a:avLst>
              <a:gd name="adj" fmla="val 2349"/>
            </a:avLst>
          </a:prstGeom>
          <a:gradFill>
            <a:gsLst>
              <a:gs pos="0">
                <a:srgbClr val="DFCA81"/>
              </a:gs>
              <a:gs pos="100000">
                <a:srgbClr val="C6AA67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9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35215"/>
              </p:ext>
            </p:extLst>
          </p:nvPr>
        </p:nvGraphicFramePr>
        <p:xfrm>
          <a:off x="1415480" y="2515453"/>
          <a:ext cx="9505056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29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15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Место в рейтинге</a:t>
                      </a: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Ф.И.О. поступающего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Средний балл аттестата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Bahnschrift Light" panose="020B0502040204020203" pitchFamily="34" charset="0"/>
                        </a:rPr>
                        <a:t>1</a:t>
                      </a:r>
                      <a:endParaRPr lang="ru-RU" b="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Bahnschrift Light" panose="020B0502040204020203" pitchFamily="34" charset="0"/>
                        </a:rPr>
                        <a:t>Иванов Иван Иванович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Bahnschrift Light" panose="020B0502040204020203" pitchFamily="34" charset="0"/>
                        </a:rPr>
                        <a:t>4,8971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Bahnschrift Light" panose="020B0502040204020203" pitchFamily="34" charset="0"/>
                        </a:rPr>
                        <a:t>2</a:t>
                      </a:r>
                      <a:endParaRPr lang="ru-RU" b="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Bahnschrift Light" panose="020B0502040204020203" pitchFamily="34" charset="0"/>
                        </a:rPr>
                        <a:t>Петров Петр Петрович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Bahnschrift Light" panose="020B0502040204020203" pitchFamily="34" charset="0"/>
                        </a:rPr>
                        <a:t>4,8754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Bahnschrift Light" panose="020B0502040204020203" pitchFamily="34" charset="0"/>
                        </a:rPr>
                        <a:t>3</a:t>
                      </a:r>
                      <a:endParaRPr lang="ru-RU" b="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Bahnschrift Light" panose="020B0502040204020203" pitchFamily="34" charset="0"/>
                        </a:rPr>
                        <a:t>Максимов Максим Максимович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Bahnschrift Light" panose="020B0502040204020203" pitchFamily="34" charset="0"/>
                        </a:rPr>
                        <a:t>4,7951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Bahnschrift Light" panose="020B0502040204020203" pitchFamily="34" charset="0"/>
                        </a:rPr>
                        <a:t>4......</a:t>
                      </a:r>
                      <a:endParaRPr lang="ru-RU" b="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Bahnschrift Light" panose="020B0502040204020203" pitchFamily="34" charset="0"/>
                        </a:rPr>
                        <a:t>Васин Василий Васильевич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Bahnschrift Light" panose="020B0502040204020203" pitchFamily="34" charset="0"/>
                        </a:rPr>
                        <a:t>4,7546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Bahnschrift Light" panose="020B0502040204020203" pitchFamily="34" charset="0"/>
                        </a:rPr>
                        <a:t>24</a:t>
                      </a:r>
                      <a:endParaRPr lang="ru-RU" b="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Bahnschrift Light" panose="020B0502040204020203" pitchFamily="34" charset="0"/>
                        </a:rPr>
                        <a:t>Сидоров Сидр Сидорович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Bahnschrift Light" panose="020B0502040204020203" pitchFamily="34" charset="0"/>
                        </a:rPr>
                        <a:t>4,3123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Bahnschrift Light" panose="020B0502040204020203" pitchFamily="34" charset="0"/>
                        </a:rPr>
                        <a:t>25</a:t>
                      </a:r>
                      <a:endParaRPr lang="ru-RU" b="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Bahnschrift Light" panose="020B0502040204020203" pitchFamily="34" charset="0"/>
                        </a:rPr>
                        <a:t>Николаев Николай Николаевич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Bahnschrift Light" panose="020B0502040204020203" pitchFamily="34" charset="0"/>
                        </a:rPr>
                        <a:t>4,2356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Bahnschrift Light" panose="020B0502040204020203" pitchFamily="34" charset="0"/>
                        </a:rPr>
                        <a:t>*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Bahnschrift Light" panose="020B0502040204020203" pitchFamily="34" charset="0"/>
                        </a:rPr>
                        <a:t>26</a:t>
                      </a:r>
                      <a:endParaRPr lang="ru-RU" b="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Bahnschrift Light" panose="020B0502040204020203" pitchFamily="34" charset="0"/>
                        </a:rPr>
                        <a:t>Никитин</a:t>
                      </a:r>
                      <a:r>
                        <a:rPr lang="ru-RU" baseline="0" dirty="0">
                          <a:latin typeface="Bahnschrift Light" panose="020B0502040204020203" pitchFamily="34" charset="0"/>
                        </a:rPr>
                        <a:t> Никита Никитович</a:t>
                      </a:r>
                      <a:endParaRPr lang="ru-RU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latin typeface="Bahnschrift Light" panose="020B0502040204020203" pitchFamily="34" charset="0"/>
                        </a:rPr>
                        <a:t>4,2356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Bahnschrift Light" panose="020B0502040204020203" pitchFamily="34" charset="0"/>
                        </a:rPr>
                        <a:t>*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D1F7C64B-D400-4987-BD38-CE2090DF31B7}"/>
              </a:ext>
            </a:extLst>
          </p:cNvPr>
          <p:cNvSpPr txBox="1">
            <a:spLocks/>
          </p:cNvSpPr>
          <p:nvPr/>
        </p:nvSpPr>
        <p:spPr>
          <a:xfrm>
            <a:off x="407368" y="-27384"/>
            <a:ext cx="11242344" cy="1704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solidFill>
                  <a:srgbClr val="5E101B"/>
                </a:solidFill>
                <a:ea typeface="+mn-ea"/>
                <a:cs typeface="Calibri" panose="020F0502020204030204" charset="0"/>
              </a:rPr>
              <a:t>Рейтинг абитуриентов по среднему баллу аттестата в группе по специальности</a:t>
            </a:r>
          </a:p>
        </p:txBody>
      </p:sp>
      <p:pic>
        <p:nvPicPr>
          <p:cNvPr id="8" name="Изображение 5" descr="Золотой">
            <a:extLst>
              <a:ext uri="{FF2B5EF4-FFF2-40B4-BE49-F238E27FC236}">
                <a16:creationId xmlns="" xmlns:a16="http://schemas.microsoft.com/office/drawing/2014/main" id="{9C05EB3A-B4F7-4D1E-919B-863230578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5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охранённые данные 8">
            <a:extLst>
              <a:ext uri="{FF2B5EF4-FFF2-40B4-BE49-F238E27FC236}">
                <a16:creationId xmlns="" xmlns:a16="http://schemas.microsoft.com/office/drawing/2014/main" id="{FD637D88-5C51-4C64-B7C4-5B5E7583F4D5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D1F7C64B-D400-4987-BD38-CE2090DF31B7}"/>
              </a:ext>
            </a:extLst>
          </p:cNvPr>
          <p:cNvSpPr txBox="1">
            <a:spLocks/>
          </p:cNvSpPr>
          <p:nvPr/>
        </p:nvSpPr>
        <p:spPr>
          <a:xfrm>
            <a:off x="551383" y="122337"/>
            <a:ext cx="1036915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rgbClr val="5E101B"/>
                </a:solidFill>
                <a:ea typeface="+mn-ea"/>
                <a:cs typeface="Calibri" panose="020F0502020204030204" charset="0"/>
              </a:rPr>
              <a:t>Рейтинг абитуриентов по </a:t>
            </a:r>
            <a:r>
              <a:rPr lang="ru-RU" sz="3200" b="1" dirty="0" err="1">
                <a:solidFill>
                  <a:srgbClr val="5E101B"/>
                </a:solidFill>
                <a:ea typeface="+mn-ea"/>
                <a:cs typeface="Calibri" panose="020F0502020204030204" charset="0"/>
              </a:rPr>
              <a:t>СНИЛСу</a:t>
            </a:r>
            <a:r>
              <a:rPr lang="ru-RU" sz="3200" b="1" dirty="0">
                <a:solidFill>
                  <a:srgbClr val="5E101B"/>
                </a:solidFill>
                <a:ea typeface="+mn-ea"/>
                <a:cs typeface="Calibri" panose="020F0502020204030204" charset="0"/>
              </a:rPr>
              <a:t> и среднему баллу аттестата в группе по специальности на сайте</a:t>
            </a:r>
          </a:p>
        </p:txBody>
      </p:sp>
      <p:pic>
        <p:nvPicPr>
          <p:cNvPr id="8" name="Изображение 5" descr="Золотой">
            <a:extLst>
              <a:ext uri="{FF2B5EF4-FFF2-40B4-BE49-F238E27FC236}">
                <a16:creationId xmlns="" xmlns:a16="http://schemas.microsoft.com/office/drawing/2014/main" id="{9C05EB3A-B4F7-4D1E-919B-863230578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27AD9504-2F14-43B3-87E1-DEBE479C9A34}"/>
              </a:ext>
            </a:extLst>
          </p:cNvPr>
          <p:cNvSpPr/>
          <p:nvPr/>
        </p:nvSpPr>
        <p:spPr>
          <a:xfrm>
            <a:off x="1487488" y="1540634"/>
            <a:ext cx="8352928" cy="4743784"/>
          </a:xfrm>
          <a:prstGeom prst="roundRect">
            <a:avLst>
              <a:gd name="adj" fmla="val 4263"/>
            </a:avLst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сохранённые данные 8">
            <a:extLst>
              <a:ext uri="{FF2B5EF4-FFF2-40B4-BE49-F238E27FC236}">
                <a16:creationId xmlns="" xmlns:a16="http://schemas.microsoft.com/office/drawing/2014/main" id="{E38F0033-B2AF-46D1-A502-106AC3F90479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baseline="30000"/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260649"/>
            <a:ext cx="10513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400" b="1" dirty="0">
                <a:solidFill>
                  <a:srgbClr val="5E101B"/>
                </a:solidFill>
                <a:latin typeface="+mj-lt"/>
                <a:cs typeface="Calibri" panose="020F0502020204030204" charset="0"/>
              </a:rPr>
              <a:t>При равных значениях среднего балла аттестата  приемной комиссией преимущественно оцениваются следующие результаты: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0426" y="5581688"/>
            <a:ext cx="5647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5E101B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+ Результаты индивидуальных достижений</a:t>
            </a:r>
          </a:p>
          <a:p>
            <a:r>
              <a:rPr lang="ru-RU" sz="2000" dirty="0">
                <a:solidFill>
                  <a:srgbClr val="5E101B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+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5E101B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Подтверждающие документы на преимущественное право зачисления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C7A9E24B-D47D-48A2-A182-32927BF97000}"/>
              </a:ext>
            </a:extLst>
          </p:cNvPr>
          <p:cNvSpPr/>
          <p:nvPr/>
        </p:nvSpPr>
        <p:spPr>
          <a:xfrm>
            <a:off x="1050426" y="1478098"/>
            <a:ext cx="3045447" cy="3901804"/>
          </a:xfrm>
          <a:prstGeom prst="roundRect">
            <a:avLst>
              <a:gd name="adj" fmla="val 6201"/>
            </a:avLst>
          </a:prstGeom>
          <a:solidFill>
            <a:schemeClr val="bg1"/>
          </a:solidFill>
          <a:ln>
            <a:solidFill>
              <a:srgbClr val="CCB26B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4EA683F-003B-437C-AC10-0DF7B29DEE39}"/>
              </a:ext>
            </a:extLst>
          </p:cNvPr>
          <p:cNvSpPr txBox="1"/>
          <p:nvPr/>
        </p:nvSpPr>
        <p:spPr>
          <a:xfrm>
            <a:off x="1194442" y="2732567"/>
            <a:ext cx="28188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effectLst/>
                <a:latin typeface="Bahnschrift Light" panose="020B0502040204020203" pitchFamily="34" charset="0"/>
                <a:cs typeface="Times New Roman" panose="02020603050405020304" pitchFamily="18" charset="0"/>
              </a:rPr>
              <a:t>Информационные системы и программирование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effectLst/>
                <a:latin typeface="Bahnschrift Light" panose="020B0502040204020203" pitchFamily="34" charset="0"/>
                <a:cs typeface="Times New Roman" panose="02020603050405020304" pitchFamily="18" charset="0"/>
              </a:rPr>
              <a:t>Сетевое и системное</a:t>
            </a:r>
            <a:r>
              <a:rPr lang="ru-RU" sz="1600" baseline="0" dirty="0">
                <a:solidFill>
                  <a:srgbClr val="5E101B"/>
                </a:solidFill>
                <a:effectLst/>
                <a:latin typeface="Bahnschrift Light" panose="020B0502040204020203" pitchFamily="34" charset="0"/>
                <a:cs typeface="Times New Roman" panose="02020603050405020304" pitchFamily="18" charset="0"/>
              </a:rPr>
              <a:t>  администрирование</a:t>
            </a: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3AF34707-54BF-45D9-B16A-89A1946BE900}"/>
              </a:ext>
            </a:extLst>
          </p:cNvPr>
          <p:cNvSpPr/>
          <p:nvPr/>
        </p:nvSpPr>
        <p:spPr>
          <a:xfrm>
            <a:off x="1050426" y="1478098"/>
            <a:ext cx="3045447" cy="949542"/>
          </a:xfrm>
          <a:prstGeom prst="roundRect">
            <a:avLst>
              <a:gd name="adj" fmla="val 19442"/>
            </a:avLst>
          </a:prstGeom>
          <a:solidFill>
            <a:srgbClr val="DFC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417EB58-909E-4D51-87F5-D24B59837EE8}"/>
              </a:ext>
            </a:extLst>
          </p:cNvPr>
          <p:cNvSpPr txBox="1"/>
          <p:nvPr/>
        </p:nvSpPr>
        <p:spPr>
          <a:xfrm>
            <a:off x="1132989" y="172105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73141C"/>
                </a:solidFill>
                <a:latin typeface="Bahnschrift" panose="020B0502040204020203" pitchFamily="34" charset="0"/>
              </a:rPr>
              <a:t>Информатика</a:t>
            </a:r>
            <a:endParaRPr lang="ru-RU" sz="1600" dirty="0">
              <a:solidFill>
                <a:srgbClr val="73141C"/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A2144D85-F788-44AA-B687-71914F316334}"/>
              </a:ext>
            </a:extLst>
          </p:cNvPr>
          <p:cNvSpPr/>
          <p:nvPr/>
        </p:nvSpPr>
        <p:spPr>
          <a:xfrm>
            <a:off x="4568263" y="1478098"/>
            <a:ext cx="3045447" cy="3901804"/>
          </a:xfrm>
          <a:prstGeom prst="roundRect">
            <a:avLst>
              <a:gd name="adj" fmla="val 6201"/>
            </a:avLst>
          </a:prstGeom>
          <a:solidFill>
            <a:schemeClr val="bg1"/>
          </a:solidFill>
          <a:ln>
            <a:solidFill>
              <a:srgbClr val="CCB26B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5B75F48-689F-4F9D-9194-64397BAD83F7}"/>
              </a:ext>
            </a:extLst>
          </p:cNvPr>
          <p:cNvSpPr txBox="1"/>
          <p:nvPr/>
        </p:nvSpPr>
        <p:spPr>
          <a:xfrm>
            <a:off x="4712278" y="2732567"/>
            <a:ext cx="2818867" cy="1479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fontAlgn="auto">
              <a:lnSpc>
                <a:spcPct val="115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Обеспечение информационной безопасности телекоммуникационных систем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F7D9B472-68CC-4E50-9BC8-EF5D5C63A271}"/>
              </a:ext>
            </a:extLst>
          </p:cNvPr>
          <p:cNvSpPr/>
          <p:nvPr/>
        </p:nvSpPr>
        <p:spPr>
          <a:xfrm>
            <a:off x="4568263" y="1478098"/>
            <a:ext cx="3045447" cy="949542"/>
          </a:xfrm>
          <a:prstGeom prst="roundRect">
            <a:avLst>
              <a:gd name="adj" fmla="val 19442"/>
            </a:avLst>
          </a:prstGeom>
          <a:solidFill>
            <a:srgbClr val="DFC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9F4DB61-19BF-4479-978A-95028A690303}"/>
              </a:ext>
            </a:extLst>
          </p:cNvPr>
          <p:cNvSpPr txBox="1"/>
          <p:nvPr/>
        </p:nvSpPr>
        <p:spPr>
          <a:xfrm>
            <a:off x="4650826" y="172105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73141C"/>
                </a:solidFill>
                <a:latin typeface="Bahnschrift" panose="020B0502040204020203" pitchFamily="34" charset="0"/>
              </a:rPr>
              <a:t>Математика</a:t>
            </a:r>
            <a:endParaRPr lang="ru-RU" sz="1600" dirty="0">
              <a:solidFill>
                <a:srgbClr val="73141C"/>
              </a:solidFill>
              <a:latin typeface="Bahnschrift" panose="020B0502040204020203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851C8D39-B07A-4CA6-A4E0-5406350D003C}"/>
              </a:ext>
            </a:extLst>
          </p:cNvPr>
          <p:cNvSpPr/>
          <p:nvPr/>
        </p:nvSpPr>
        <p:spPr>
          <a:xfrm>
            <a:off x="8029661" y="1489834"/>
            <a:ext cx="3322923" cy="3878332"/>
          </a:xfrm>
          <a:prstGeom prst="roundRect">
            <a:avLst>
              <a:gd name="adj" fmla="val 6201"/>
            </a:avLst>
          </a:prstGeom>
          <a:solidFill>
            <a:schemeClr val="bg1"/>
          </a:solidFill>
          <a:ln>
            <a:solidFill>
              <a:srgbClr val="CCB26B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DAF8987-58F8-4E8D-9031-5A5D6C12656B}"/>
              </a:ext>
            </a:extLst>
          </p:cNvPr>
          <p:cNvSpPr txBox="1"/>
          <p:nvPr/>
        </p:nvSpPr>
        <p:spPr>
          <a:xfrm>
            <a:off x="8112223" y="2592644"/>
            <a:ext cx="3373821" cy="2612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Твердотельная электроника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Монтаж, техническое обслуживание и ремонт электронных приборов и устройств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Разработка электронных устройств и систем</a:t>
            </a:r>
          </a:p>
          <a:p>
            <a:pPr marL="285750" marR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Эксплуатация беспилотных авиационных систем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AC760405-7EF4-4BE7-A677-95092C21857B}"/>
              </a:ext>
            </a:extLst>
          </p:cNvPr>
          <p:cNvSpPr/>
          <p:nvPr/>
        </p:nvSpPr>
        <p:spPr>
          <a:xfrm>
            <a:off x="8029661" y="1489834"/>
            <a:ext cx="3322923" cy="949542"/>
          </a:xfrm>
          <a:prstGeom prst="roundRect">
            <a:avLst>
              <a:gd name="adj" fmla="val 19442"/>
            </a:avLst>
          </a:prstGeom>
          <a:solidFill>
            <a:srgbClr val="DFC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AEE1776-8DF8-44FF-ACCB-2AA9CE6C003D}"/>
              </a:ext>
            </a:extLst>
          </p:cNvPr>
          <p:cNvSpPr txBox="1"/>
          <p:nvPr/>
        </p:nvSpPr>
        <p:spPr>
          <a:xfrm>
            <a:off x="8112224" y="173279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73141C"/>
                </a:solidFill>
                <a:latin typeface="Bahnschrift" panose="020B0502040204020203" pitchFamily="34" charset="0"/>
              </a:rPr>
              <a:t>Физика</a:t>
            </a:r>
            <a:endParaRPr lang="ru-RU" sz="1600" dirty="0">
              <a:solidFill>
                <a:srgbClr val="73141C"/>
              </a:solidFill>
              <a:latin typeface="Bahnschrift" panose="020B0502040204020203" pitchFamily="34" charset="0"/>
            </a:endParaRPr>
          </a:p>
        </p:txBody>
      </p:sp>
      <p:pic>
        <p:nvPicPr>
          <p:cNvPr id="22" name="Изображение 5" descr="Золотой">
            <a:extLst>
              <a:ext uri="{FF2B5EF4-FFF2-40B4-BE49-F238E27FC236}">
                <a16:creationId xmlns="" xmlns:a16="http://schemas.microsoft.com/office/drawing/2014/main" id="{BEABF1C7-A19B-4B94-B55F-E6E641341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6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сохранённые данные 8">
            <a:extLst>
              <a:ext uri="{FF2B5EF4-FFF2-40B4-BE49-F238E27FC236}">
                <a16:creationId xmlns="" xmlns:a16="http://schemas.microsoft.com/office/drawing/2014/main" id="{7817AA76-0207-4877-8146-6A7C2EFC025B}"/>
              </a:ext>
            </a:extLst>
          </p:cNvPr>
          <p:cNvSpPr/>
          <p:nvPr/>
        </p:nvSpPr>
        <p:spPr>
          <a:xfrm rot="13560000">
            <a:off x="7506970" y="628015"/>
            <a:ext cx="6074410" cy="10198100"/>
          </a:xfrm>
          <a:prstGeom prst="flowChartOnlineStorage">
            <a:avLst/>
          </a:prstGeom>
          <a:gradFill>
            <a:gsLst>
              <a:gs pos="0">
                <a:srgbClr val="79151D"/>
              </a:gs>
              <a:gs pos="100000">
                <a:srgbClr val="4E0D1A"/>
              </a:gs>
            </a:gsLst>
            <a:lin ang="6480000" scaled="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baseline="30000"/>
          </a:p>
        </p:txBody>
      </p:sp>
      <p:sp>
        <p:nvSpPr>
          <p:cNvPr id="4" name="Прямоугольник 3"/>
          <p:cNvSpPr/>
          <p:nvPr/>
        </p:nvSpPr>
        <p:spPr>
          <a:xfrm>
            <a:off x="594599" y="5624854"/>
            <a:ext cx="11002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а при наличии свободных мест прием документов </a:t>
            </a:r>
            <a:endParaRPr lang="en-US" sz="2000" dirty="0">
              <a:solidFill>
                <a:srgbClr val="5E101B"/>
              </a:solidFill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продлевается до 25 ноября 2024 года.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E72F7C5A-E298-4E5C-8699-67B6CCA3D052}"/>
              </a:ext>
            </a:extLst>
          </p:cNvPr>
          <p:cNvSpPr txBox="1">
            <a:spLocks/>
          </p:cNvSpPr>
          <p:nvPr/>
        </p:nvSpPr>
        <p:spPr>
          <a:xfrm>
            <a:off x="470280" y="140434"/>
            <a:ext cx="10450256" cy="1404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b="1" dirty="0">
                <a:solidFill>
                  <a:srgbClr val="5E101B"/>
                </a:solidFill>
                <a:cs typeface="Calibri" panose="020F0502020204030204" charset="0"/>
              </a:rPr>
              <a:t>Сроки подачи документов от поступающих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16DF144-F9ED-4C37-A686-E205A0036752}"/>
              </a:ext>
            </a:extLst>
          </p:cNvPr>
          <p:cNvSpPr txBox="1"/>
          <p:nvPr/>
        </p:nvSpPr>
        <p:spPr>
          <a:xfrm>
            <a:off x="493798" y="2852571"/>
            <a:ext cx="4810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5E101B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Прием документов на первый курс очного отделения осуществляется:</a:t>
            </a:r>
            <a:endParaRPr lang="ru-RU" sz="2400" dirty="0">
              <a:solidFill>
                <a:srgbClr val="5E101B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C5EA055-7B21-47D0-B111-115EF9DCF98C}"/>
              </a:ext>
            </a:extLst>
          </p:cNvPr>
          <p:cNvSpPr txBox="1"/>
          <p:nvPr/>
        </p:nvSpPr>
        <p:spPr>
          <a:xfrm>
            <a:off x="5015880" y="2572942"/>
            <a:ext cx="4997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rgbClr val="5E101B"/>
                </a:solidFill>
                <a:latin typeface="Century Gothic" panose="020B0502020202020204" pitchFamily="34" charset="0"/>
              </a:rPr>
              <a:t>19 – 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44FB9A-E88D-4948-8E33-A6F2097984A0}"/>
              </a:ext>
            </a:extLst>
          </p:cNvPr>
          <p:cNvSpPr txBox="1"/>
          <p:nvPr/>
        </p:nvSpPr>
        <p:spPr>
          <a:xfrm>
            <a:off x="4439816" y="3761837"/>
            <a:ext cx="2673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5E101B"/>
                </a:solidFill>
                <a:latin typeface="Bahnschrift" panose="020B0502040204020203" pitchFamily="34" charset="0"/>
              </a:rPr>
              <a:t>июня</a:t>
            </a:r>
            <a:endParaRPr lang="ru-RU" b="1" dirty="0">
              <a:solidFill>
                <a:srgbClr val="5E101B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C39A11-3E75-42A5-B906-B1BDCC782E3A}"/>
              </a:ext>
            </a:extLst>
          </p:cNvPr>
          <p:cNvSpPr txBox="1"/>
          <p:nvPr/>
        </p:nvSpPr>
        <p:spPr>
          <a:xfrm>
            <a:off x="7176120" y="3740089"/>
            <a:ext cx="2673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5E101B"/>
                </a:solidFill>
                <a:latin typeface="Bahnschrift" panose="020B0502040204020203" pitchFamily="34" charset="0"/>
              </a:rPr>
              <a:t>августа</a:t>
            </a:r>
            <a:endParaRPr lang="ru-RU" b="1" dirty="0">
              <a:solidFill>
                <a:srgbClr val="5E101B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CABA033-44B2-42EB-9A0B-FBC324DED87C}"/>
              </a:ext>
            </a:extLst>
          </p:cNvPr>
          <p:cNvSpPr txBox="1"/>
          <p:nvPr/>
        </p:nvSpPr>
        <p:spPr>
          <a:xfrm>
            <a:off x="5183993" y="4284259"/>
            <a:ext cx="400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>
                <a:solidFill>
                  <a:srgbClr val="5E101B"/>
                </a:solidFill>
                <a:latin typeface="+mj-lt"/>
              </a:rPr>
              <a:t>до </a:t>
            </a:r>
            <a:r>
              <a:rPr lang="ru-RU" sz="2400" smtClean="0">
                <a:solidFill>
                  <a:srgbClr val="5E101B"/>
                </a:solidFill>
                <a:latin typeface="+mj-lt"/>
              </a:rPr>
              <a:t>14:00 </a:t>
            </a:r>
            <a:r>
              <a:rPr lang="ru-RU" sz="2400" dirty="0">
                <a:solidFill>
                  <a:srgbClr val="5E101B"/>
                </a:solidFill>
                <a:latin typeface="+mj-lt"/>
              </a:rPr>
              <a:t>включительно</a:t>
            </a:r>
          </a:p>
        </p:txBody>
      </p:sp>
      <p:pic>
        <p:nvPicPr>
          <p:cNvPr id="12" name="Изображение 5" descr="Золотой">
            <a:extLst>
              <a:ext uri="{FF2B5EF4-FFF2-40B4-BE49-F238E27FC236}">
                <a16:creationId xmlns="" xmlns:a16="http://schemas.microsoft.com/office/drawing/2014/main" id="{B8E407AD-D4BA-4C0A-877D-0F96FB631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0535" y="6284418"/>
            <a:ext cx="1090029" cy="41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4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2374</TotalTime>
  <Words>594</Words>
  <Application>Microsoft Office PowerPoint</Application>
  <PresentationFormat>Произвольный</PresentationFormat>
  <Paragraphs>137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Правила приема на 2024-2025  учебный год</vt:lpstr>
      <vt:lpstr> План набора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приёма  на 2019-2020 учебный год  в ГБПОУ КО «КТЭП»</dc:title>
  <dc:creator>КТЭП</dc:creator>
  <cp:lastModifiedBy>КТЭП</cp:lastModifiedBy>
  <cp:revision>195</cp:revision>
  <cp:lastPrinted>2022-11-21T07:54:41Z</cp:lastPrinted>
  <dcterms:created xsi:type="dcterms:W3CDTF">2019-03-19T12:21:11Z</dcterms:created>
  <dcterms:modified xsi:type="dcterms:W3CDTF">2024-03-26T07:19:21Z</dcterms:modified>
</cp:coreProperties>
</file>